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7" r:id="rId4"/>
    <p:sldId id="257" r:id="rId5"/>
    <p:sldId id="262" r:id="rId6"/>
    <p:sldId id="260" r:id="rId7"/>
    <p:sldId id="284" r:id="rId8"/>
    <p:sldId id="261" r:id="rId9"/>
    <p:sldId id="264" r:id="rId10"/>
    <p:sldId id="263" r:id="rId11"/>
    <p:sldId id="268" r:id="rId12"/>
    <p:sldId id="258" r:id="rId13"/>
    <p:sldId id="259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90" r:id="rId29"/>
    <p:sldId id="281" r:id="rId30"/>
    <p:sldId id="295" r:id="rId31"/>
    <p:sldId id="285" r:id="rId32"/>
    <p:sldId id="291" r:id="rId33"/>
    <p:sldId id="292" r:id="rId34"/>
    <p:sldId id="293" r:id="rId35"/>
    <p:sldId id="294" r:id="rId36"/>
    <p:sldId id="296" r:id="rId37"/>
    <p:sldId id="286" r:id="rId38"/>
    <p:sldId id="287" r:id="rId39"/>
    <p:sldId id="301" r:id="rId40"/>
    <p:sldId id="288" r:id="rId41"/>
    <p:sldId id="289" r:id="rId42"/>
    <p:sldId id="302" r:id="rId43"/>
    <p:sldId id="297" r:id="rId44"/>
    <p:sldId id="303" r:id="rId45"/>
    <p:sldId id="298" r:id="rId46"/>
    <p:sldId id="299" r:id="rId47"/>
    <p:sldId id="300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B12A9-9508-4495-B841-0C31BE0643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6EA7F2-9CC0-4DBB-8509-56956DBEA060}">
      <dgm:prSet/>
      <dgm:spPr/>
      <dgm:t>
        <a:bodyPr/>
        <a:lstStyle/>
        <a:p>
          <a:r>
            <a:rPr lang="en-US"/>
            <a:t>A </a:t>
          </a:r>
          <a:r>
            <a:rPr lang="en-US" b="1"/>
            <a:t>Database</a:t>
          </a:r>
          <a:r>
            <a:rPr lang="en-US"/>
            <a:t> is a </a:t>
          </a:r>
          <a:r>
            <a:rPr lang="en-US" b="1" i="1"/>
            <a:t>structured collection of data</a:t>
          </a:r>
          <a:r>
            <a:rPr lang="en-US"/>
            <a:t> that is </a:t>
          </a:r>
          <a:r>
            <a:rPr lang="en-US" b="1"/>
            <a:t>organized and stored </a:t>
          </a:r>
          <a:r>
            <a:rPr lang="en-US"/>
            <a:t>in a way that enables efficient retrieval, updating, and management of that data. </a:t>
          </a:r>
        </a:p>
      </dgm:t>
    </dgm:pt>
    <dgm:pt modelId="{C6221456-67DC-497F-9A0B-E9E8FA5AEB0B}" type="parTrans" cxnId="{131DA733-2F91-4426-A61D-CBC910E80A7A}">
      <dgm:prSet/>
      <dgm:spPr/>
      <dgm:t>
        <a:bodyPr/>
        <a:lstStyle/>
        <a:p>
          <a:endParaRPr lang="en-US"/>
        </a:p>
      </dgm:t>
    </dgm:pt>
    <dgm:pt modelId="{DC2359A9-9F61-4896-9960-A69B3C602EFE}" type="sibTrans" cxnId="{131DA733-2F91-4426-A61D-CBC910E80A7A}">
      <dgm:prSet/>
      <dgm:spPr/>
      <dgm:t>
        <a:bodyPr/>
        <a:lstStyle/>
        <a:p>
          <a:endParaRPr lang="en-US"/>
        </a:p>
      </dgm:t>
    </dgm:pt>
    <dgm:pt modelId="{7E6E8E47-3B7B-495F-AFCE-604327E28F81}">
      <dgm:prSet custT="1"/>
      <dgm:spPr/>
      <dgm:t>
        <a:bodyPr/>
        <a:lstStyle/>
        <a:p>
          <a:r>
            <a:rPr lang="en-US" sz="1600" dirty="0"/>
            <a:t>It serves as a </a:t>
          </a:r>
          <a:r>
            <a:rPr lang="en-CA" sz="1800" dirty="0">
              <a:solidFill>
                <a:srgbClr val="FF0000"/>
              </a:solidFill>
            </a:rPr>
            <a:t>Store </a:t>
          </a:r>
          <a:r>
            <a:rPr lang="en-CA" sz="1600" dirty="0"/>
            <a:t>of information </a:t>
          </a:r>
          <a:r>
            <a:rPr lang="en-US" sz="1600" dirty="0"/>
            <a:t> that can be easily accessed, managed, and manipulated by users or applications.</a:t>
          </a:r>
        </a:p>
      </dgm:t>
    </dgm:pt>
    <dgm:pt modelId="{9DFBBAAF-7F2E-4E4F-B89B-753F41A8BBC3}" type="parTrans" cxnId="{74148AB2-375C-4759-A54F-106B17DA3A41}">
      <dgm:prSet/>
      <dgm:spPr/>
      <dgm:t>
        <a:bodyPr/>
        <a:lstStyle/>
        <a:p>
          <a:endParaRPr lang="en-US"/>
        </a:p>
      </dgm:t>
    </dgm:pt>
    <dgm:pt modelId="{F988B9A0-560B-4428-9CEE-B97B26738349}" type="sibTrans" cxnId="{74148AB2-375C-4759-A54F-106B17DA3A41}">
      <dgm:prSet/>
      <dgm:spPr/>
      <dgm:t>
        <a:bodyPr/>
        <a:lstStyle/>
        <a:p>
          <a:endParaRPr lang="en-US"/>
        </a:p>
      </dgm:t>
    </dgm:pt>
    <dgm:pt modelId="{6B872716-07EB-40A2-8CE3-01B90CEFF434}">
      <dgm:prSet/>
      <dgm:spPr/>
      <dgm:t>
        <a:bodyPr/>
        <a:lstStyle/>
        <a:p>
          <a:r>
            <a:rPr lang="en-US" dirty="0"/>
            <a:t>- commonly used:</a:t>
          </a:r>
        </a:p>
        <a:p>
          <a:r>
            <a:rPr lang="en-US" dirty="0"/>
            <a:t>business, science, academia, and government.</a:t>
          </a:r>
        </a:p>
      </dgm:t>
    </dgm:pt>
    <dgm:pt modelId="{A65EF73F-284E-4817-9014-6FEA9674BFA9}" type="parTrans" cxnId="{7AFE4C53-1461-4636-88E1-11138E23668D}">
      <dgm:prSet/>
      <dgm:spPr/>
      <dgm:t>
        <a:bodyPr/>
        <a:lstStyle/>
        <a:p>
          <a:endParaRPr lang="en-US"/>
        </a:p>
      </dgm:t>
    </dgm:pt>
    <dgm:pt modelId="{21043C76-872F-4D7C-975E-39D24F54FDD7}" type="sibTrans" cxnId="{7AFE4C53-1461-4636-88E1-11138E23668D}">
      <dgm:prSet/>
      <dgm:spPr/>
      <dgm:t>
        <a:bodyPr/>
        <a:lstStyle/>
        <a:p>
          <a:endParaRPr lang="en-US"/>
        </a:p>
      </dgm:t>
    </dgm:pt>
    <dgm:pt modelId="{74CC4341-290D-4C81-AB47-E6DFA6EC031F}">
      <dgm:prSet/>
      <dgm:spPr/>
      <dgm:t>
        <a:bodyPr/>
        <a:lstStyle/>
        <a:p>
          <a:r>
            <a:rPr lang="en-CA" dirty="0"/>
            <a:t>- Types:</a:t>
          </a:r>
        </a:p>
        <a:p>
          <a:r>
            <a:rPr lang="en-CA" dirty="0"/>
            <a:t>relational DB, NoSQL, object-oriented DB, …</a:t>
          </a:r>
          <a:endParaRPr lang="en-US" dirty="0"/>
        </a:p>
      </dgm:t>
    </dgm:pt>
    <dgm:pt modelId="{C1F5D55E-83E2-450F-8BDD-36C4EE01B8DA}" type="parTrans" cxnId="{E8D7D8AD-ECEC-423E-B301-E78A4A1840EF}">
      <dgm:prSet/>
      <dgm:spPr/>
      <dgm:t>
        <a:bodyPr/>
        <a:lstStyle/>
        <a:p>
          <a:endParaRPr lang="en-US"/>
        </a:p>
      </dgm:t>
    </dgm:pt>
    <dgm:pt modelId="{49D6A8FC-DFC8-42DC-BD9B-9B18416C29E8}" type="sibTrans" cxnId="{E8D7D8AD-ECEC-423E-B301-E78A4A1840EF}">
      <dgm:prSet/>
      <dgm:spPr/>
      <dgm:t>
        <a:bodyPr/>
        <a:lstStyle/>
        <a:p>
          <a:endParaRPr lang="en-US"/>
        </a:p>
      </dgm:t>
    </dgm:pt>
    <dgm:pt modelId="{750E3B7B-BB7E-4DD5-AD32-4963C5ABAF6F}" type="pres">
      <dgm:prSet presAssocID="{FDAB12A9-9508-4495-B841-0C31BE064324}" presName="root" presStyleCnt="0">
        <dgm:presLayoutVars>
          <dgm:dir/>
          <dgm:resizeHandles val="exact"/>
        </dgm:presLayoutVars>
      </dgm:prSet>
      <dgm:spPr/>
    </dgm:pt>
    <dgm:pt modelId="{5F5E944C-444F-4938-A0AD-25AC769E24D4}" type="pres">
      <dgm:prSet presAssocID="{FDAB12A9-9508-4495-B841-0C31BE064324}" presName="container" presStyleCnt="0">
        <dgm:presLayoutVars>
          <dgm:dir/>
          <dgm:resizeHandles val="exact"/>
        </dgm:presLayoutVars>
      </dgm:prSet>
      <dgm:spPr/>
    </dgm:pt>
    <dgm:pt modelId="{7843CA5E-B274-4360-8526-A284F38ECDA1}" type="pres">
      <dgm:prSet presAssocID="{316EA7F2-9CC0-4DBB-8509-56956DBEA060}" presName="compNode" presStyleCnt="0"/>
      <dgm:spPr/>
    </dgm:pt>
    <dgm:pt modelId="{738DA1F6-A75E-4F4C-9632-C5CD49427152}" type="pres">
      <dgm:prSet presAssocID="{316EA7F2-9CC0-4DBB-8509-56956DBEA060}" presName="iconBgRect" presStyleLbl="bgShp" presStyleIdx="0" presStyleCnt="4"/>
      <dgm:spPr/>
    </dgm:pt>
    <dgm:pt modelId="{0104DB4E-DD52-4F1F-A378-B9C4C80FD8E8}" type="pres">
      <dgm:prSet presAssocID="{316EA7F2-9CC0-4DBB-8509-56956DBEA0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0F9E1-C33E-4D1B-A7E7-700DB2266205}" type="pres">
      <dgm:prSet presAssocID="{316EA7F2-9CC0-4DBB-8509-56956DBEA060}" presName="spaceRect" presStyleCnt="0"/>
      <dgm:spPr/>
    </dgm:pt>
    <dgm:pt modelId="{B1385DD9-1AE9-4A61-94AA-663C2FA73C11}" type="pres">
      <dgm:prSet presAssocID="{316EA7F2-9CC0-4DBB-8509-56956DBEA060}" presName="textRect" presStyleLbl="revTx" presStyleIdx="0" presStyleCnt="4">
        <dgm:presLayoutVars>
          <dgm:chMax val="1"/>
          <dgm:chPref val="1"/>
        </dgm:presLayoutVars>
      </dgm:prSet>
      <dgm:spPr/>
    </dgm:pt>
    <dgm:pt modelId="{5594C0BE-2B23-492E-99C9-CF26F327A6AA}" type="pres">
      <dgm:prSet presAssocID="{DC2359A9-9F61-4896-9960-A69B3C602EFE}" presName="sibTrans" presStyleLbl="sibTrans2D1" presStyleIdx="0" presStyleCnt="0"/>
      <dgm:spPr/>
    </dgm:pt>
    <dgm:pt modelId="{82A06BA7-0794-41AC-BC7A-125A53A2075D}" type="pres">
      <dgm:prSet presAssocID="{7E6E8E47-3B7B-495F-AFCE-604327E28F81}" presName="compNode" presStyleCnt="0"/>
      <dgm:spPr/>
    </dgm:pt>
    <dgm:pt modelId="{5CADBA1F-048E-482E-BA40-94EC9557B800}" type="pres">
      <dgm:prSet presAssocID="{7E6E8E47-3B7B-495F-AFCE-604327E28F81}" presName="iconBgRect" presStyleLbl="bgShp" presStyleIdx="1" presStyleCnt="4"/>
      <dgm:spPr/>
    </dgm:pt>
    <dgm:pt modelId="{03C33803-B38D-459A-8FD2-E08B5B76CD61}" type="pres">
      <dgm:prSet presAssocID="{7E6E8E47-3B7B-495F-AFCE-604327E28F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220C903-ED97-4E3F-9EE1-52C689A6A782}" type="pres">
      <dgm:prSet presAssocID="{7E6E8E47-3B7B-495F-AFCE-604327E28F81}" presName="spaceRect" presStyleCnt="0"/>
      <dgm:spPr/>
    </dgm:pt>
    <dgm:pt modelId="{057E6E6C-9C31-4846-A134-783C4F9C82EC}" type="pres">
      <dgm:prSet presAssocID="{7E6E8E47-3B7B-495F-AFCE-604327E28F81}" presName="textRect" presStyleLbl="revTx" presStyleIdx="1" presStyleCnt="4">
        <dgm:presLayoutVars>
          <dgm:chMax val="1"/>
          <dgm:chPref val="1"/>
        </dgm:presLayoutVars>
      </dgm:prSet>
      <dgm:spPr/>
    </dgm:pt>
    <dgm:pt modelId="{50A82DDB-29B1-498B-BEAA-C0CF237B0DAD}" type="pres">
      <dgm:prSet presAssocID="{F988B9A0-560B-4428-9CEE-B97B26738349}" presName="sibTrans" presStyleLbl="sibTrans2D1" presStyleIdx="0" presStyleCnt="0"/>
      <dgm:spPr/>
    </dgm:pt>
    <dgm:pt modelId="{AD743C48-0286-4A49-A1FC-3A2ADD4B9FF4}" type="pres">
      <dgm:prSet presAssocID="{6B872716-07EB-40A2-8CE3-01B90CEFF434}" presName="compNode" presStyleCnt="0"/>
      <dgm:spPr/>
    </dgm:pt>
    <dgm:pt modelId="{7DE8D441-7838-456E-8EAE-5019810BA63D}" type="pres">
      <dgm:prSet presAssocID="{6B872716-07EB-40A2-8CE3-01B90CEFF434}" presName="iconBgRect" presStyleLbl="bgShp" presStyleIdx="2" presStyleCnt="4"/>
      <dgm:spPr/>
    </dgm:pt>
    <dgm:pt modelId="{0C6BB479-E6E4-40E8-B282-711F1BC6EE46}" type="pres">
      <dgm:prSet presAssocID="{6B872716-07EB-40A2-8CE3-01B90CEFF4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72339585-6176-4043-BC3A-4215FDB18401}" type="pres">
      <dgm:prSet presAssocID="{6B872716-07EB-40A2-8CE3-01B90CEFF434}" presName="spaceRect" presStyleCnt="0"/>
      <dgm:spPr/>
    </dgm:pt>
    <dgm:pt modelId="{7A5CA6BF-0615-4DB2-8642-2130FC75F71B}" type="pres">
      <dgm:prSet presAssocID="{6B872716-07EB-40A2-8CE3-01B90CEFF434}" presName="textRect" presStyleLbl="revTx" presStyleIdx="2" presStyleCnt="4">
        <dgm:presLayoutVars>
          <dgm:chMax val="1"/>
          <dgm:chPref val="1"/>
        </dgm:presLayoutVars>
      </dgm:prSet>
      <dgm:spPr/>
    </dgm:pt>
    <dgm:pt modelId="{A302716F-9648-4EB3-9BA0-2B6D36F8D1D7}" type="pres">
      <dgm:prSet presAssocID="{21043C76-872F-4D7C-975E-39D24F54FDD7}" presName="sibTrans" presStyleLbl="sibTrans2D1" presStyleIdx="0" presStyleCnt="0"/>
      <dgm:spPr/>
    </dgm:pt>
    <dgm:pt modelId="{068EADF8-59A9-4402-8FE6-90BED3826379}" type="pres">
      <dgm:prSet presAssocID="{74CC4341-290D-4C81-AB47-E6DFA6EC031F}" presName="compNode" presStyleCnt="0"/>
      <dgm:spPr/>
    </dgm:pt>
    <dgm:pt modelId="{8C8C2B3B-F7F5-4693-A672-5BEEADF341EC}" type="pres">
      <dgm:prSet presAssocID="{74CC4341-290D-4C81-AB47-E6DFA6EC031F}" presName="iconBgRect" presStyleLbl="bgShp" presStyleIdx="3" presStyleCnt="4"/>
      <dgm:spPr/>
    </dgm:pt>
    <dgm:pt modelId="{065ECCF4-8161-45D6-A518-BD41320C161E}" type="pres">
      <dgm:prSet presAssocID="{74CC4341-290D-4C81-AB47-E6DFA6EC03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24528BB6-92E9-47DF-A688-3E12A7708873}" type="pres">
      <dgm:prSet presAssocID="{74CC4341-290D-4C81-AB47-E6DFA6EC031F}" presName="spaceRect" presStyleCnt="0"/>
      <dgm:spPr/>
    </dgm:pt>
    <dgm:pt modelId="{8BABB9F7-96DF-4146-88E8-65BCBF50814E}" type="pres">
      <dgm:prSet presAssocID="{74CC4341-290D-4C81-AB47-E6DFA6EC03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31DA733-2F91-4426-A61D-CBC910E80A7A}" srcId="{FDAB12A9-9508-4495-B841-0C31BE064324}" destId="{316EA7F2-9CC0-4DBB-8509-56956DBEA060}" srcOrd="0" destOrd="0" parTransId="{C6221456-67DC-497F-9A0B-E9E8FA5AEB0B}" sibTransId="{DC2359A9-9F61-4896-9960-A69B3C602EFE}"/>
    <dgm:cxn modelId="{1FBC3969-1ECA-4E42-8316-0181B200EE6C}" type="presOf" srcId="{21043C76-872F-4D7C-975E-39D24F54FDD7}" destId="{A302716F-9648-4EB3-9BA0-2B6D36F8D1D7}" srcOrd="0" destOrd="0" presId="urn:microsoft.com/office/officeart/2018/2/layout/IconCircleList"/>
    <dgm:cxn modelId="{29AAD24C-1F70-49B4-BE26-EFA9B5492ADE}" type="presOf" srcId="{FDAB12A9-9508-4495-B841-0C31BE064324}" destId="{750E3B7B-BB7E-4DD5-AD32-4963C5ABAF6F}" srcOrd="0" destOrd="0" presId="urn:microsoft.com/office/officeart/2018/2/layout/IconCircleList"/>
    <dgm:cxn modelId="{DA184F70-5E45-4329-BB67-EFA186218CF5}" type="presOf" srcId="{316EA7F2-9CC0-4DBB-8509-56956DBEA060}" destId="{B1385DD9-1AE9-4A61-94AA-663C2FA73C11}" srcOrd="0" destOrd="0" presId="urn:microsoft.com/office/officeart/2018/2/layout/IconCircleList"/>
    <dgm:cxn modelId="{B7CC7C52-26AE-49F4-9DEC-046AD4DE3950}" type="presOf" srcId="{7E6E8E47-3B7B-495F-AFCE-604327E28F81}" destId="{057E6E6C-9C31-4846-A134-783C4F9C82EC}" srcOrd="0" destOrd="0" presId="urn:microsoft.com/office/officeart/2018/2/layout/IconCircleList"/>
    <dgm:cxn modelId="{7AFE4C53-1461-4636-88E1-11138E23668D}" srcId="{FDAB12A9-9508-4495-B841-0C31BE064324}" destId="{6B872716-07EB-40A2-8CE3-01B90CEFF434}" srcOrd="2" destOrd="0" parTransId="{A65EF73F-284E-4817-9014-6FEA9674BFA9}" sibTransId="{21043C76-872F-4D7C-975E-39D24F54FDD7}"/>
    <dgm:cxn modelId="{15AAC987-D028-44B4-B39A-51C4F77BE60B}" type="presOf" srcId="{6B872716-07EB-40A2-8CE3-01B90CEFF434}" destId="{7A5CA6BF-0615-4DB2-8642-2130FC75F71B}" srcOrd="0" destOrd="0" presId="urn:microsoft.com/office/officeart/2018/2/layout/IconCircleList"/>
    <dgm:cxn modelId="{BBB94E8C-68C7-43E0-81DE-7CDEE19E8296}" type="presOf" srcId="{F988B9A0-560B-4428-9CEE-B97B26738349}" destId="{50A82DDB-29B1-498B-BEAA-C0CF237B0DAD}" srcOrd="0" destOrd="0" presId="urn:microsoft.com/office/officeart/2018/2/layout/IconCircleList"/>
    <dgm:cxn modelId="{3235FD9F-0526-4A9A-B6BF-343639E55893}" type="presOf" srcId="{DC2359A9-9F61-4896-9960-A69B3C602EFE}" destId="{5594C0BE-2B23-492E-99C9-CF26F327A6AA}" srcOrd="0" destOrd="0" presId="urn:microsoft.com/office/officeart/2018/2/layout/IconCircleList"/>
    <dgm:cxn modelId="{E8D7D8AD-ECEC-423E-B301-E78A4A1840EF}" srcId="{FDAB12A9-9508-4495-B841-0C31BE064324}" destId="{74CC4341-290D-4C81-AB47-E6DFA6EC031F}" srcOrd="3" destOrd="0" parTransId="{C1F5D55E-83E2-450F-8BDD-36C4EE01B8DA}" sibTransId="{49D6A8FC-DFC8-42DC-BD9B-9B18416C29E8}"/>
    <dgm:cxn modelId="{74148AB2-375C-4759-A54F-106B17DA3A41}" srcId="{FDAB12A9-9508-4495-B841-0C31BE064324}" destId="{7E6E8E47-3B7B-495F-AFCE-604327E28F81}" srcOrd="1" destOrd="0" parTransId="{9DFBBAAF-7F2E-4E4F-B89B-753F41A8BBC3}" sibTransId="{F988B9A0-560B-4428-9CEE-B97B26738349}"/>
    <dgm:cxn modelId="{AB398DE5-7B63-4E65-91A3-016D3EA6BAB8}" type="presOf" srcId="{74CC4341-290D-4C81-AB47-E6DFA6EC031F}" destId="{8BABB9F7-96DF-4146-88E8-65BCBF50814E}" srcOrd="0" destOrd="0" presId="urn:microsoft.com/office/officeart/2018/2/layout/IconCircleList"/>
    <dgm:cxn modelId="{1CAC1A3C-BC98-4DF7-9E8F-8C2B74243092}" type="presParOf" srcId="{750E3B7B-BB7E-4DD5-AD32-4963C5ABAF6F}" destId="{5F5E944C-444F-4938-A0AD-25AC769E24D4}" srcOrd="0" destOrd="0" presId="urn:microsoft.com/office/officeart/2018/2/layout/IconCircleList"/>
    <dgm:cxn modelId="{D0D3A84F-1EC0-4092-AC88-37F28261A556}" type="presParOf" srcId="{5F5E944C-444F-4938-A0AD-25AC769E24D4}" destId="{7843CA5E-B274-4360-8526-A284F38ECDA1}" srcOrd="0" destOrd="0" presId="urn:microsoft.com/office/officeart/2018/2/layout/IconCircleList"/>
    <dgm:cxn modelId="{19824630-5AFA-4E1A-9808-A46979003B30}" type="presParOf" srcId="{7843CA5E-B274-4360-8526-A284F38ECDA1}" destId="{738DA1F6-A75E-4F4C-9632-C5CD49427152}" srcOrd="0" destOrd="0" presId="urn:microsoft.com/office/officeart/2018/2/layout/IconCircleList"/>
    <dgm:cxn modelId="{F9089555-5DD8-4577-B88C-4973618C9407}" type="presParOf" srcId="{7843CA5E-B274-4360-8526-A284F38ECDA1}" destId="{0104DB4E-DD52-4F1F-A378-B9C4C80FD8E8}" srcOrd="1" destOrd="0" presId="urn:microsoft.com/office/officeart/2018/2/layout/IconCircleList"/>
    <dgm:cxn modelId="{B22787FF-F290-466E-A499-D09506037FC1}" type="presParOf" srcId="{7843CA5E-B274-4360-8526-A284F38ECDA1}" destId="{0CD0F9E1-C33E-4D1B-A7E7-700DB2266205}" srcOrd="2" destOrd="0" presId="urn:microsoft.com/office/officeart/2018/2/layout/IconCircleList"/>
    <dgm:cxn modelId="{CD84A556-2658-4EC4-A170-58A554C9C4D4}" type="presParOf" srcId="{7843CA5E-B274-4360-8526-A284F38ECDA1}" destId="{B1385DD9-1AE9-4A61-94AA-663C2FA73C11}" srcOrd="3" destOrd="0" presId="urn:microsoft.com/office/officeart/2018/2/layout/IconCircleList"/>
    <dgm:cxn modelId="{FF1BA0AF-0A2F-4102-8FF6-6B728842B0BC}" type="presParOf" srcId="{5F5E944C-444F-4938-A0AD-25AC769E24D4}" destId="{5594C0BE-2B23-492E-99C9-CF26F327A6AA}" srcOrd="1" destOrd="0" presId="urn:microsoft.com/office/officeart/2018/2/layout/IconCircleList"/>
    <dgm:cxn modelId="{577C7823-08EA-454F-9848-C82C5687E2B1}" type="presParOf" srcId="{5F5E944C-444F-4938-A0AD-25AC769E24D4}" destId="{82A06BA7-0794-41AC-BC7A-125A53A2075D}" srcOrd="2" destOrd="0" presId="urn:microsoft.com/office/officeart/2018/2/layout/IconCircleList"/>
    <dgm:cxn modelId="{15F3E028-8634-42DC-967D-01AF83E5C8E2}" type="presParOf" srcId="{82A06BA7-0794-41AC-BC7A-125A53A2075D}" destId="{5CADBA1F-048E-482E-BA40-94EC9557B800}" srcOrd="0" destOrd="0" presId="urn:microsoft.com/office/officeart/2018/2/layout/IconCircleList"/>
    <dgm:cxn modelId="{C23EACC4-367F-477D-87E2-F9724070AA4F}" type="presParOf" srcId="{82A06BA7-0794-41AC-BC7A-125A53A2075D}" destId="{03C33803-B38D-459A-8FD2-E08B5B76CD61}" srcOrd="1" destOrd="0" presId="urn:microsoft.com/office/officeart/2018/2/layout/IconCircleList"/>
    <dgm:cxn modelId="{1757E190-A6B0-4D10-85DB-E135AB9BFA77}" type="presParOf" srcId="{82A06BA7-0794-41AC-BC7A-125A53A2075D}" destId="{9220C903-ED97-4E3F-9EE1-52C689A6A782}" srcOrd="2" destOrd="0" presId="urn:microsoft.com/office/officeart/2018/2/layout/IconCircleList"/>
    <dgm:cxn modelId="{7B7D0C48-0892-4A3B-B8F5-6491A752B0F6}" type="presParOf" srcId="{82A06BA7-0794-41AC-BC7A-125A53A2075D}" destId="{057E6E6C-9C31-4846-A134-783C4F9C82EC}" srcOrd="3" destOrd="0" presId="urn:microsoft.com/office/officeart/2018/2/layout/IconCircleList"/>
    <dgm:cxn modelId="{E635FEE0-EF23-4695-A9CA-6B1EBEFDC213}" type="presParOf" srcId="{5F5E944C-444F-4938-A0AD-25AC769E24D4}" destId="{50A82DDB-29B1-498B-BEAA-C0CF237B0DAD}" srcOrd="3" destOrd="0" presId="urn:microsoft.com/office/officeart/2018/2/layout/IconCircleList"/>
    <dgm:cxn modelId="{A13640E1-9B03-4CEA-9EC5-532CFD8A05A8}" type="presParOf" srcId="{5F5E944C-444F-4938-A0AD-25AC769E24D4}" destId="{AD743C48-0286-4A49-A1FC-3A2ADD4B9FF4}" srcOrd="4" destOrd="0" presId="urn:microsoft.com/office/officeart/2018/2/layout/IconCircleList"/>
    <dgm:cxn modelId="{6065EC13-CDC3-497A-A152-81E1D3CD42C9}" type="presParOf" srcId="{AD743C48-0286-4A49-A1FC-3A2ADD4B9FF4}" destId="{7DE8D441-7838-456E-8EAE-5019810BA63D}" srcOrd="0" destOrd="0" presId="urn:microsoft.com/office/officeart/2018/2/layout/IconCircleList"/>
    <dgm:cxn modelId="{EE0B99CD-0212-474A-B467-158D092C0BC2}" type="presParOf" srcId="{AD743C48-0286-4A49-A1FC-3A2ADD4B9FF4}" destId="{0C6BB479-E6E4-40E8-B282-711F1BC6EE46}" srcOrd="1" destOrd="0" presId="urn:microsoft.com/office/officeart/2018/2/layout/IconCircleList"/>
    <dgm:cxn modelId="{DE7B35AA-28C2-46EA-BD6F-7CB267FB02E8}" type="presParOf" srcId="{AD743C48-0286-4A49-A1FC-3A2ADD4B9FF4}" destId="{72339585-6176-4043-BC3A-4215FDB18401}" srcOrd="2" destOrd="0" presId="urn:microsoft.com/office/officeart/2018/2/layout/IconCircleList"/>
    <dgm:cxn modelId="{D23151D4-ED14-4619-B1B1-65C51F27B98E}" type="presParOf" srcId="{AD743C48-0286-4A49-A1FC-3A2ADD4B9FF4}" destId="{7A5CA6BF-0615-4DB2-8642-2130FC75F71B}" srcOrd="3" destOrd="0" presId="urn:microsoft.com/office/officeart/2018/2/layout/IconCircleList"/>
    <dgm:cxn modelId="{884A9C5B-5A60-48E0-B3A3-465940A4AAD7}" type="presParOf" srcId="{5F5E944C-444F-4938-A0AD-25AC769E24D4}" destId="{A302716F-9648-4EB3-9BA0-2B6D36F8D1D7}" srcOrd="5" destOrd="0" presId="urn:microsoft.com/office/officeart/2018/2/layout/IconCircleList"/>
    <dgm:cxn modelId="{510861DA-D55D-4D50-A2F2-5C3C90A443A0}" type="presParOf" srcId="{5F5E944C-444F-4938-A0AD-25AC769E24D4}" destId="{068EADF8-59A9-4402-8FE6-90BED3826379}" srcOrd="6" destOrd="0" presId="urn:microsoft.com/office/officeart/2018/2/layout/IconCircleList"/>
    <dgm:cxn modelId="{D122539C-4897-46CA-9BB9-790C626B0E33}" type="presParOf" srcId="{068EADF8-59A9-4402-8FE6-90BED3826379}" destId="{8C8C2B3B-F7F5-4693-A672-5BEEADF341EC}" srcOrd="0" destOrd="0" presId="urn:microsoft.com/office/officeart/2018/2/layout/IconCircleList"/>
    <dgm:cxn modelId="{8383E832-AFC6-44E4-92E2-5D65DB9C7C50}" type="presParOf" srcId="{068EADF8-59A9-4402-8FE6-90BED3826379}" destId="{065ECCF4-8161-45D6-A518-BD41320C161E}" srcOrd="1" destOrd="0" presId="urn:microsoft.com/office/officeart/2018/2/layout/IconCircleList"/>
    <dgm:cxn modelId="{F5425DCC-C8B1-4DF1-9C0D-DE6A3705770C}" type="presParOf" srcId="{068EADF8-59A9-4402-8FE6-90BED3826379}" destId="{24528BB6-92E9-47DF-A688-3E12A7708873}" srcOrd="2" destOrd="0" presId="urn:microsoft.com/office/officeart/2018/2/layout/IconCircleList"/>
    <dgm:cxn modelId="{B5F8ECCF-1E7C-44FE-9B2B-6B80830A5A6A}" type="presParOf" srcId="{068EADF8-59A9-4402-8FE6-90BED3826379}" destId="{8BABB9F7-96DF-4146-88E8-65BCBF50814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DA1F6-A75E-4F4C-9632-C5CD49427152}">
      <dsp:nvSpPr>
        <dsp:cNvPr id="0" name=""/>
        <dsp:cNvSpPr/>
      </dsp:nvSpPr>
      <dsp:spPr>
        <a:xfrm>
          <a:off x="134825" y="275313"/>
          <a:ext cx="1295909" cy="12959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4DB4E-DD52-4F1F-A378-B9C4C80FD8E8}">
      <dsp:nvSpPr>
        <dsp:cNvPr id="0" name=""/>
        <dsp:cNvSpPr/>
      </dsp:nvSpPr>
      <dsp:spPr>
        <a:xfrm>
          <a:off x="406966" y="547454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85DD9-1AE9-4A61-94AA-663C2FA73C11}">
      <dsp:nvSpPr>
        <dsp:cNvPr id="0" name=""/>
        <dsp:cNvSpPr/>
      </dsp:nvSpPr>
      <dsp:spPr>
        <a:xfrm>
          <a:off x="1708430" y="27531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</a:t>
          </a:r>
          <a:r>
            <a:rPr lang="en-US" sz="1600" b="1" kern="1200"/>
            <a:t>Database</a:t>
          </a:r>
          <a:r>
            <a:rPr lang="en-US" sz="1600" kern="1200"/>
            <a:t> is a </a:t>
          </a:r>
          <a:r>
            <a:rPr lang="en-US" sz="1600" b="1" i="1" kern="1200"/>
            <a:t>structured collection of data</a:t>
          </a:r>
          <a:r>
            <a:rPr lang="en-US" sz="1600" kern="1200"/>
            <a:t> that is </a:t>
          </a:r>
          <a:r>
            <a:rPr lang="en-US" sz="1600" b="1" kern="1200"/>
            <a:t>organized and stored </a:t>
          </a:r>
          <a:r>
            <a:rPr lang="en-US" sz="1600" kern="1200"/>
            <a:t>in a way that enables efficient retrieval, updating, and management of that data. </a:t>
          </a:r>
        </a:p>
      </dsp:txBody>
      <dsp:txXfrm>
        <a:off x="1708430" y="275313"/>
        <a:ext cx="3054644" cy="1295909"/>
      </dsp:txXfrm>
    </dsp:sp>
    <dsp:sp modelId="{5CADBA1F-048E-482E-BA40-94EC9557B800}">
      <dsp:nvSpPr>
        <dsp:cNvPr id="0" name=""/>
        <dsp:cNvSpPr/>
      </dsp:nvSpPr>
      <dsp:spPr>
        <a:xfrm>
          <a:off x="5295324" y="275313"/>
          <a:ext cx="1295909" cy="12959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33803-B38D-459A-8FD2-E08B5B76CD61}">
      <dsp:nvSpPr>
        <dsp:cNvPr id="0" name=""/>
        <dsp:cNvSpPr/>
      </dsp:nvSpPr>
      <dsp:spPr>
        <a:xfrm>
          <a:off x="5567465" y="547454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6E6C-9C31-4846-A134-783C4F9C82EC}">
      <dsp:nvSpPr>
        <dsp:cNvPr id="0" name=""/>
        <dsp:cNvSpPr/>
      </dsp:nvSpPr>
      <dsp:spPr>
        <a:xfrm>
          <a:off x="6868929" y="27531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serves as a </a:t>
          </a:r>
          <a:r>
            <a:rPr lang="en-CA" sz="1800" kern="1200" dirty="0">
              <a:solidFill>
                <a:srgbClr val="FF0000"/>
              </a:solidFill>
            </a:rPr>
            <a:t>Store </a:t>
          </a:r>
          <a:r>
            <a:rPr lang="en-CA" sz="1600" kern="1200" dirty="0"/>
            <a:t>of information </a:t>
          </a:r>
          <a:r>
            <a:rPr lang="en-US" sz="1600" kern="1200" dirty="0"/>
            <a:t> that can be easily accessed, managed, and manipulated by users or applications.</a:t>
          </a:r>
        </a:p>
      </dsp:txBody>
      <dsp:txXfrm>
        <a:off x="6868929" y="275313"/>
        <a:ext cx="3054644" cy="1295909"/>
      </dsp:txXfrm>
    </dsp:sp>
    <dsp:sp modelId="{7DE8D441-7838-456E-8EAE-5019810BA63D}">
      <dsp:nvSpPr>
        <dsp:cNvPr id="0" name=""/>
        <dsp:cNvSpPr/>
      </dsp:nvSpPr>
      <dsp:spPr>
        <a:xfrm>
          <a:off x="134825" y="2214856"/>
          <a:ext cx="1295909" cy="12959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BB479-E6E4-40E8-B282-711F1BC6EE46}">
      <dsp:nvSpPr>
        <dsp:cNvPr id="0" name=""/>
        <dsp:cNvSpPr/>
      </dsp:nvSpPr>
      <dsp:spPr>
        <a:xfrm>
          <a:off x="406966" y="2486997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CA6BF-0615-4DB2-8642-2130FC75F71B}">
      <dsp:nvSpPr>
        <dsp:cNvPr id="0" name=""/>
        <dsp:cNvSpPr/>
      </dsp:nvSpPr>
      <dsp:spPr>
        <a:xfrm>
          <a:off x="1708430" y="2214856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commonly used: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business, science, academia, and government.</a:t>
          </a:r>
        </a:p>
      </dsp:txBody>
      <dsp:txXfrm>
        <a:off x="1708430" y="2214856"/>
        <a:ext cx="3054644" cy="1295909"/>
      </dsp:txXfrm>
    </dsp:sp>
    <dsp:sp modelId="{8C8C2B3B-F7F5-4693-A672-5BEEADF341EC}">
      <dsp:nvSpPr>
        <dsp:cNvPr id="0" name=""/>
        <dsp:cNvSpPr/>
      </dsp:nvSpPr>
      <dsp:spPr>
        <a:xfrm>
          <a:off x="5295324" y="2214856"/>
          <a:ext cx="1295909" cy="129590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ECCF4-8161-45D6-A518-BD41320C161E}">
      <dsp:nvSpPr>
        <dsp:cNvPr id="0" name=""/>
        <dsp:cNvSpPr/>
      </dsp:nvSpPr>
      <dsp:spPr>
        <a:xfrm>
          <a:off x="5567465" y="2486997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BB9F7-96DF-4146-88E8-65BCBF50814E}">
      <dsp:nvSpPr>
        <dsp:cNvPr id="0" name=""/>
        <dsp:cNvSpPr/>
      </dsp:nvSpPr>
      <dsp:spPr>
        <a:xfrm>
          <a:off x="6868929" y="2214856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- Types: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relational DB, NoSQL, object-oriented DB, …</a:t>
          </a:r>
          <a:endParaRPr lang="en-US" sz="1600" kern="1200" dirty="0"/>
        </a:p>
      </dsp:txBody>
      <dsp:txXfrm>
        <a:off x="6868929" y="2214856"/>
        <a:ext cx="3054644" cy="1295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8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29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583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33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5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87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50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80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06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01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94D7EEB-5E21-4D97-941C-F6F2BDE0038B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F033F6-5D54-4122-A813-89DC62D4A4D4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3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lmahrouk6103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1B44-CA28-3A99-1C5E-77EEBBB8C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6104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D458E-4B5C-1000-EC48-9C4B8F08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Relational vs Non-relational </a:t>
            </a:r>
          </a:p>
        </p:txBody>
      </p:sp>
      <p:pic>
        <p:nvPicPr>
          <p:cNvPr id="9" name="Picture 8" descr="A screenshot of a blue and white screen&#10;&#10;Description automatically generated">
            <a:extLst>
              <a:ext uri="{FF2B5EF4-FFF2-40B4-BE49-F238E27FC236}">
                <a16:creationId xmlns:a16="http://schemas.microsoft.com/office/drawing/2014/main" id="{DF645CE7-D572-678B-2D18-942AD1030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081560"/>
            <a:ext cx="5131653" cy="27197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diagram of a database&#10;&#10;Description automatically generated">
            <a:extLst>
              <a:ext uri="{FF2B5EF4-FFF2-40B4-BE49-F238E27FC236}">
                <a16:creationId xmlns:a16="http://schemas.microsoft.com/office/drawing/2014/main" id="{3C7763A4-4C7B-CB69-8037-4C2444D3F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93198"/>
            <a:ext cx="5118182" cy="30964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49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ata on a blue background&#10;&#10;Description automatically generated">
            <a:extLst>
              <a:ext uri="{FF2B5EF4-FFF2-40B4-BE49-F238E27FC236}">
                <a16:creationId xmlns:a16="http://schemas.microsoft.com/office/drawing/2014/main" id="{CDB80DCB-676F-1D3D-53CA-51C8B36F0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28" y="98178"/>
            <a:ext cx="8876304" cy="6046983"/>
          </a:xfrm>
        </p:spPr>
      </p:pic>
    </p:spTree>
    <p:extLst>
      <p:ext uri="{BB962C8B-B14F-4D97-AF65-F5344CB8AC3E}">
        <p14:creationId xmlns:p14="http://schemas.microsoft.com/office/powerpoint/2010/main" val="48636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39EDE-C108-8767-7EB9-439201FA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SQL</a:t>
            </a:r>
            <a:endParaRPr lang="en-CA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3CDBA2D-3F17-BA2F-CA32-9C69537E9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r="20530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F217-08BF-76C4-567B-C6088D6D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3"/>
            <a:ext cx="6368142" cy="4241211"/>
          </a:xfrm>
        </p:spPr>
        <p:txBody>
          <a:bodyPr>
            <a:normAutofit/>
          </a:bodyPr>
          <a:lstStyle/>
          <a:p>
            <a:r>
              <a:rPr lang="en-US" dirty="0"/>
              <a:t>What Can SQL do?</a:t>
            </a:r>
          </a:p>
          <a:p>
            <a:pPr lvl="1"/>
            <a:r>
              <a:rPr lang="en-US" dirty="0"/>
              <a:t> execute </a:t>
            </a:r>
            <a:r>
              <a:rPr lang="en-US" b="1" dirty="0"/>
              <a:t>queries</a:t>
            </a:r>
            <a:r>
              <a:rPr lang="en-US" dirty="0"/>
              <a:t> against a database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insert</a:t>
            </a:r>
            <a:r>
              <a:rPr lang="en-US" dirty="0"/>
              <a:t> records in a database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read</a:t>
            </a:r>
            <a:r>
              <a:rPr lang="en-US" dirty="0"/>
              <a:t> data from a database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update</a:t>
            </a:r>
            <a:r>
              <a:rPr lang="en-US" dirty="0"/>
              <a:t> records in a database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delete</a:t>
            </a:r>
            <a:r>
              <a:rPr lang="en-US" dirty="0"/>
              <a:t> records from a database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/>
              <a:t> create new </a:t>
            </a:r>
            <a:r>
              <a:rPr lang="en-US" b="1" dirty="0"/>
              <a:t>databases</a:t>
            </a:r>
          </a:p>
          <a:p>
            <a:pPr lvl="1"/>
            <a:r>
              <a:rPr lang="en-US" dirty="0"/>
              <a:t> create new </a:t>
            </a:r>
            <a:r>
              <a:rPr lang="en-US" b="1" dirty="0"/>
              <a:t>tables</a:t>
            </a:r>
            <a:r>
              <a:rPr lang="en-US" dirty="0"/>
              <a:t> in a database</a:t>
            </a:r>
          </a:p>
          <a:p>
            <a:pPr lvl="1"/>
            <a:r>
              <a:rPr lang="en-US" dirty="0"/>
              <a:t> create stored procedures in a database</a:t>
            </a:r>
          </a:p>
          <a:p>
            <a:pPr lvl="1"/>
            <a:r>
              <a:rPr lang="en-US" dirty="0"/>
              <a:t> create </a:t>
            </a:r>
            <a:r>
              <a:rPr lang="en-US" b="1" dirty="0"/>
              <a:t>views</a:t>
            </a:r>
            <a:r>
              <a:rPr lang="en-US" dirty="0"/>
              <a:t> in a database</a:t>
            </a:r>
          </a:p>
          <a:p>
            <a:pPr lvl="1"/>
            <a:r>
              <a:rPr lang="en-US" dirty="0"/>
              <a:t> set </a:t>
            </a:r>
            <a:r>
              <a:rPr lang="en-US" b="1" dirty="0"/>
              <a:t>permissions</a:t>
            </a:r>
            <a:r>
              <a:rPr lang="en-US" dirty="0"/>
              <a:t> on tables, procedures, and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83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2A42-6F7D-9113-C615-DC448E86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4A015F-7A9F-AA3D-CCDF-DB54346F2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" y="151494"/>
            <a:ext cx="11922677" cy="6706506"/>
          </a:xfrm>
        </p:spPr>
      </p:pic>
    </p:spTree>
    <p:extLst>
      <p:ext uri="{BB962C8B-B14F-4D97-AF65-F5344CB8AC3E}">
        <p14:creationId xmlns:p14="http://schemas.microsoft.com/office/powerpoint/2010/main" val="327888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2E79-6896-A33F-3397-57F4A89E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Meta Data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347FCB-2DB0-F6E8-DC98-524D7ECCF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2" t="33173" b="9584"/>
          <a:stretch/>
        </p:blipFill>
        <p:spPr>
          <a:xfrm>
            <a:off x="1097280" y="2827098"/>
            <a:ext cx="4004512" cy="2577161"/>
          </a:xfrm>
        </p:spPr>
      </p:pic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0763A208-D98B-0B41-A6B8-9EB482D36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6" t="20501" r="859" b="6693"/>
          <a:stretch/>
        </p:blipFill>
        <p:spPr>
          <a:xfrm>
            <a:off x="5800128" y="2230157"/>
            <a:ext cx="5539250" cy="30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2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F850-1FAD-1D2D-F758-D8A03E42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9218D8-E632-AA2A-B786-AFB759BA3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r="21708"/>
          <a:stretch/>
        </p:blipFill>
        <p:spPr>
          <a:xfrm>
            <a:off x="496974" y="2143433"/>
            <a:ext cx="5599026" cy="3656730"/>
          </a:xfrm>
        </p:spPr>
      </p:pic>
    </p:spTree>
    <p:extLst>
      <p:ext uri="{BB962C8B-B14F-4D97-AF65-F5344CB8AC3E}">
        <p14:creationId xmlns:p14="http://schemas.microsoft.com/office/powerpoint/2010/main" val="423349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21B5-A3C4-15E5-2805-7D8CAF43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A61FA3-7C02-8027-748C-31763C24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" y="17206"/>
            <a:ext cx="12070345" cy="6186949"/>
          </a:xfrm>
        </p:spPr>
      </p:pic>
    </p:spTree>
    <p:extLst>
      <p:ext uri="{BB962C8B-B14F-4D97-AF65-F5344CB8AC3E}">
        <p14:creationId xmlns:p14="http://schemas.microsoft.com/office/powerpoint/2010/main" val="90293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646-E911-4D28-4E5C-8308048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05627924-7E86-563A-31FB-7901DA43E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66" y="64494"/>
            <a:ext cx="10362954" cy="6729011"/>
          </a:xfrm>
        </p:spPr>
      </p:pic>
    </p:spTree>
    <p:extLst>
      <p:ext uri="{BB962C8B-B14F-4D97-AF65-F5344CB8AC3E}">
        <p14:creationId xmlns:p14="http://schemas.microsoft.com/office/powerpoint/2010/main" val="326637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CC1547-F001-1D25-552D-DC010A9E4A72}"/>
              </a:ext>
            </a:extLst>
          </p:cNvPr>
          <p:cNvSpPr/>
          <p:nvPr/>
        </p:nvSpPr>
        <p:spPr>
          <a:xfrm>
            <a:off x="8711381" y="1747926"/>
            <a:ext cx="2861187" cy="4378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83556-21A0-A26E-6EEF-1549066C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9362"/>
            <a:ext cx="10058400" cy="1450757"/>
          </a:xfrm>
        </p:spPr>
        <p:txBody>
          <a:bodyPr/>
          <a:lstStyle/>
          <a:p>
            <a:r>
              <a:rPr lang="en-CA" b="1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CEB2-16BC-CA7E-03DB-F9258C10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1845733"/>
            <a:ext cx="7796981" cy="43780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1800" dirty="0"/>
              <a:t>Entities: </a:t>
            </a:r>
            <a:r>
              <a:rPr lang="en-US" sz="1800" dirty="0"/>
              <a:t>a distinct object, concept, or thing about which data can be stored. It represents a real-world item with characteristics that can be described and managed. </a:t>
            </a:r>
          </a:p>
          <a:p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represented in a database by </a:t>
            </a:r>
            <a:r>
              <a:rPr lang="en-US" sz="1800" b="1" dirty="0"/>
              <a:t>tables</a:t>
            </a:r>
            <a:r>
              <a:rPr lang="en-US" sz="1800" dirty="0"/>
              <a:t>,  where each </a:t>
            </a:r>
            <a:r>
              <a:rPr lang="en-US" sz="1800" b="1" dirty="0"/>
              <a:t>row</a:t>
            </a:r>
            <a:r>
              <a:rPr lang="en-US" sz="1800" dirty="0"/>
              <a:t> in the table represents a </a:t>
            </a:r>
            <a:r>
              <a:rPr lang="en-US" sz="1800" b="1" dirty="0"/>
              <a:t>specific instance </a:t>
            </a:r>
            <a:r>
              <a:rPr lang="en-US" sz="1800" dirty="0"/>
              <a:t>of the </a:t>
            </a:r>
            <a:r>
              <a:rPr lang="en-US" sz="1800" b="1" dirty="0"/>
              <a:t>entity</a:t>
            </a:r>
            <a:r>
              <a:rPr lang="en-US" sz="1800" dirty="0"/>
              <a:t>,  and each </a:t>
            </a:r>
            <a:r>
              <a:rPr lang="en-US" sz="1800" b="1" dirty="0"/>
              <a:t>column</a:t>
            </a:r>
            <a:r>
              <a:rPr lang="en-US" sz="1800" dirty="0"/>
              <a:t> represents an </a:t>
            </a:r>
            <a:r>
              <a:rPr lang="en-US" sz="1800" b="1" dirty="0">
                <a:solidFill>
                  <a:srgbClr val="FF0000"/>
                </a:solidFill>
              </a:rPr>
              <a:t>attribute</a:t>
            </a:r>
            <a:r>
              <a:rPr lang="en-US" sz="1800" dirty="0"/>
              <a:t> or property of that instance.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• The basic building blocks of an ER diagram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• Represent various real world notions, such as people, places, objects, </a:t>
            </a:r>
            <a:r>
              <a:rPr lang="en-US" sz="1800" dirty="0"/>
              <a:t>events, items, and other concepts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• Within one ERD each entity must have a different name</a:t>
            </a:r>
            <a:endParaRPr lang="en-CA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8D60B-DF6F-D9C0-B005-8BB46B1AF9CF}"/>
              </a:ext>
            </a:extLst>
          </p:cNvPr>
          <p:cNvSpPr/>
          <p:nvPr/>
        </p:nvSpPr>
        <p:spPr>
          <a:xfrm>
            <a:off x="884903" y="708438"/>
            <a:ext cx="2458065" cy="103948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4FF86-D084-A3FC-2D20-B86E6F352D71}"/>
              </a:ext>
            </a:extLst>
          </p:cNvPr>
          <p:cNvSpPr txBox="1"/>
          <p:nvPr/>
        </p:nvSpPr>
        <p:spPr>
          <a:xfrm>
            <a:off x="9252155" y="2222090"/>
            <a:ext cx="1769806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67FE-D787-F898-5506-B100A4BB717A}"/>
              </a:ext>
            </a:extLst>
          </p:cNvPr>
          <p:cNvSpPr txBox="1"/>
          <p:nvPr/>
        </p:nvSpPr>
        <p:spPr>
          <a:xfrm>
            <a:off x="9252155" y="2955944"/>
            <a:ext cx="1769806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53F4B-6F42-1934-8D3C-74854A8677B0}"/>
              </a:ext>
            </a:extLst>
          </p:cNvPr>
          <p:cNvSpPr txBox="1"/>
          <p:nvPr/>
        </p:nvSpPr>
        <p:spPr>
          <a:xfrm>
            <a:off x="9252155" y="3665443"/>
            <a:ext cx="176980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Student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A27EE-CA53-4619-2213-75820B24F3FC}"/>
              </a:ext>
            </a:extLst>
          </p:cNvPr>
          <p:cNvSpPr txBox="1"/>
          <p:nvPr/>
        </p:nvSpPr>
        <p:spPr>
          <a:xfrm>
            <a:off x="9252155" y="4428437"/>
            <a:ext cx="1769805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Subject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0744F-507F-D113-E17C-683D81A844AB}"/>
              </a:ext>
            </a:extLst>
          </p:cNvPr>
          <p:cNvSpPr txBox="1"/>
          <p:nvPr/>
        </p:nvSpPr>
        <p:spPr>
          <a:xfrm>
            <a:off x="9252155" y="5191432"/>
            <a:ext cx="1769805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Teacher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4B521-90A6-F214-61C8-0150CFB9B7F3}"/>
              </a:ext>
            </a:extLst>
          </p:cNvPr>
          <p:cNvSpPr txBox="1"/>
          <p:nvPr/>
        </p:nvSpPr>
        <p:spPr>
          <a:xfrm>
            <a:off x="8706464" y="1366429"/>
            <a:ext cx="28611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17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F2C-AD97-785D-C1C8-D5C7CAD3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39" y="276770"/>
            <a:ext cx="10058400" cy="1450757"/>
          </a:xfrm>
        </p:spPr>
        <p:txBody>
          <a:bodyPr>
            <a:normAutofit/>
          </a:bodyPr>
          <a:lstStyle/>
          <a:p>
            <a:r>
              <a:rPr lang="en-CA" sz="4400" b="1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1757-D10B-CAF5-448A-5AB616E63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415450"/>
            <a:ext cx="5850193" cy="4055807"/>
          </a:xfrm>
        </p:spPr>
        <p:txBody>
          <a:bodyPr>
            <a:normAutofit/>
          </a:bodyPr>
          <a:lstStyle/>
          <a:p>
            <a:r>
              <a:rPr lang="en-US" b="1" dirty="0"/>
              <a:t>Attribute</a:t>
            </a:r>
            <a:r>
              <a:rPr lang="en-US" sz="1800" dirty="0"/>
              <a:t> - </a:t>
            </a:r>
            <a:r>
              <a:rPr lang="en-US" sz="1800" b="1" dirty="0"/>
              <a:t>depiction</a:t>
            </a:r>
            <a:r>
              <a:rPr lang="en-US" sz="1800" dirty="0"/>
              <a:t> of a characteristic of an </a:t>
            </a:r>
            <a:r>
              <a:rPr lang="en-US" sz="1800" b="1" dirty="0"/>
              <a:t>entity</a:t>
            </a:r>
          </a:p>
          <a:p>
            <a:r>
              <a:rPr lang="en-US" sz="1800" dirty="0"/>
              <a:t>• Represents the </a:t>
            </a:r>
            <a:r>
              <a:rPr lang="en-US" sz="1800" b="1" dirty="0"/>
              <a:t>details </a:t>
            </a:r>
            <a:r>
              <a:rPr lang="en-US" sz="1800" dirty="0"/>
              <a:t>that will be recorded for each entity instance</a:t>
            </a:r>
          </a:p>
          <a:p>
            <a:r>
              <a:rPr lang="en-US" sz="1800" dirty="0"/>
              <a:t>• </a:t>
            </a:r>
            <a:r>
              <a:rPr lang="en-US" sz="1800" i="1" dirty="0"/>
              <a:t>Within one entity, each attribute must have a different name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Unique Attribute </a:t>
            </a:r>
            <a:r>
              <a:rPr lang="en-US" sz="1800" dirty="0"/>
              <a:t>- attribute whose value is different for each entity instance</a:t>
            </a:r>
          </a:p>
          <a:p>
            <a:r>
              <a:rPr lang="en-US" sz="1800" dirty="0"/>
              <a:t>• </a:t>
            </a:r>
            <a:r>
              <a:rPr lang="en-US" sz="1800" i="1" dirty="0"/>
              <a:t>Every entity must have at least one unique attribute.</a:t>
            </a:r>
            <a:endParaRPr lang="en-CA" sz="1800" i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9CD54D-9BAA-E7E3-8CBF-26334DC38662}"/>
              </a:ext>
            </a:extLst>
          </p:cNvPr>
          <p:cNvSpPr/>
          <p:nvPr/>
        </p:nvSpPr>
        <p:spPr>
          <a:xfrm>
            <a:off x="530942" y="737419"/>
            <a:ext cx="3460954" cy="1199536"/>
          </a:xfrm>
          <a:prstGeom prst="ellipse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diagram of a customer&#10;&#10;Description automatically generated">
            <a:extLst>
              <a:ext uri="{FF2B5EF4-FFF2-40B4-BE49-F238E27FC236}">
                <a16:creationId xmlns:a16="http://schemas.microsoft.com/office/drawing/2014/main" id="{67385F40-AAB0-8DBD-A31D-81E9525B8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6" y="2469029"/>
            <a:ext cx="5702711" cy="29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FE0D-3216-9B45-CA9F-4DB469F68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268274"/>
            <a:ext cx="10058400" cy="981358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C92F0-E218-F2F4-08B7-309E69109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425677"/>
            <a:ext cx="10058400" cy="48374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1800" b="1" dirty="0"/>
              <a:t>0] </a:t>
            </a:r>
            <a:r>
              <a:rPr lang="en-US" sz="1800" b="1" dirty="0">
                <a:solidFill>
                  <a:srgbClr val="C00000"/>
                </a:solidFill>
              </a:rPr>
              <a:t>What is SQL? </a:t>
            </a:r>
          </a:p>
          <a:p>
            <a:r>
              <a:rPr lang="en-US" sz="1800" b="1" dirty="0"/>
              <a:t>1] What is </a:t>
            </a:r>
            <a:r>
              <a:rPr lang="en-US" sz="1800" b="1" dirty="0">
                <a:solidFill>
                  <a:srgbClr val="00B050"/>
                </a:solidFill>
              </a:rPr>
              <a:t>programming language</a:t>
            </a:r>
            <a:r>
              <a:rPr lang="en-US" sz="1800" b="1" dirty="0"/>
              <a:t>?</a:t>
            </a:r>
          </a:p>
          <a:p>
            <a:r>
              <a:rPr lang="en-US" sz="1800" b="1" dirty="0"/>
              <a:t>2] Type of programming language.</a:t>
            </a:r>
          </a:p>
          <a:p>
            <a:r>
              <a:rPr lang="en-US" sz="1800" b="1" dirty="0"/>
              <a:t>3] What is a </a:t>
            </a:r>
            <a:r>
              <a:rPr lang="en-US" sz="1800" b="1" dirty="0">
                <a:solidFill>
                  <a:srgbClr val="00B050"/>
                </a:solidFill>
              </a:rPr>
              <a:t>database</a:t>
            </a:r>
            <a:r>
              <a:rPr lang="en-US" sz="1800" b="1" dirty="0"/>
              <a:t>?</a:t>
            </a:r>
          </a:p>
          <a:p>
            <a:r>
              <a:rPr lang="en-US" sz="1800" b="1" dirty="0"/>
              <a:t>4] structured &amp; unstructured data </a:t>
            </a:r>
          </a:p>
          <a:p>
            <a:r>
              <a:rPr lang="en-US" sz="1800" b="1" dirty="0"/>
              <a:t>5] </a:t>
            </a:r>
            <a:r>
              <a:rPr lang="en-US" sz="1800" b="1" dirty="0">
                <a:solidFill>
                  <a:srgbClr val="00B050"/>
                </a:solidFill>
              </a:rPr>
              <a:t>Relational &amp; Non-relational </a:t>
            </a:r>
          </a:p>
          <a:p>
            <a:r>
              <a:rPr lang="en-US" sz="1800" b="1" dirty="0"/>
              <a:t>6]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SQL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600" b="1" dirty="0"/>
              <a:t>(</a:t>
            </a:r>
            <a:r>
              <a:rPr lang="en-US" sz="1400" b="1" dirty="0"/>
              <a:t>What Can SQL do?</a:t>
            </a:r>
            <a:r>
              <a:rPr lang="en-US" sz="1600" b="1" dirty="0"/>
              <a:t>)</a:t>
            </a:r>
            <a:endParaRPr lang="en-US" sz="1800" b="1" dirty="0"/>
          </a:p>
          <a:p>
            <a:r>
              <a:rPr lang="en-US" sz="1800" b="1" dirty="0"/>
              <a:t>7] Table Meta Data</a:t>
            </a:r>
          </a:p>
          <a:p>
            <a:r>
              <a:rPr lang="en-US" sz="1800" b="1" dirty="0"/>
              <a:t>8] Schema</a:t>
            </a:r>
          </a:p>
          <a:p>
            <a:r>
              <a:rPr lang="en-US" sz="1800" b="1" dirty="0"/>
              <a:t>9] </a:t>
            </a:r>
            <a:r>
              <a:rPr lang="en-US" sz="1800" b="1" dirty="0">
                <a:solidFill>
                  <a:srgbClr val="C00000"/>
                </a:solidFill>
              </a:rPr>
              <a:t>Entities – </a:t>
            </a:r>
            <a:r>
              <a:rPr lang="en-CA" sz="1800" b="1" dirty="0">
                <a:solidFill>
                  <a:srgbClr val="C00000"/>
                </a:solidFill>
              </a:rPr>
              <a:t>ATTRIBUTES - RELATIONSHIPS</a:t>
            </a:r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b="1" dirty="0"/>
              <a:t>8] </a:t>
            </a:r>
            <a:r>
              <a:rPr lang="en-US" sz="1800" b="1" dirty="0">
                <a:solidFill>
                  <a:srgbClr val="00B050"/>
                </a:solidFill>
              </a:rPr>
              <a:t>type of Relational </a:t>
            </a:r>
            <a:r>
              <a:rPr lang="en-US" sz="1800" b="1" dirty="0" err="1">
                <a:solidFill>
                  <a:srgbClr val="00B050"/>
                </a:solidFill>
              </a:rPr>
              <a:t>db</a:t>
            </a:r>
            <a:r>
              <a:rPr lang="en-US" sz="1800" b="1" dirty="0">
                <a:solidFill>
                  <a:srgbClr val="00B050"/>
                </a:solidFill>
              </a:rPr>
              <a:t> (+Example).</a:t>
            </a:r>
          </a:p>
          <a:p>
            <a:r>
              <a:rPr lang="en-US" sz="1800" b="1" dirty="0"/>
              <a:t>9] SQL Codes</a:t>
            </a:r>
          </a:p>
          <a:p>
            <a:endParaRPr lang="en-US" sz="1800" b="1" dirty="0"/>
          </a:p>
          <a:p>
            <a:endParaRPr lang="en-CA" sz="1800" b="1" dirty="0"/>
          </a:p>
        </p:txBody>
      </p:sp>
    </p:spTree>
    <p:extLst>
      <p:ext uri="{BB962C8B-B14F-4D97-AF65-F5344CB8AC3E}">
        <p14:creationId xmlns:p14="http://schemas.microsoft.com/office/powerpoint/2010/main" val="3913664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3AC-7E7D-BE04-0581-22FA2A7E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-104478"/>
            <a:ext cx="10058400" cy="1450757"/>
          </a:xfrm>
        </p:spPr>
        <p:txBody>
          <a:bodyPr>
            <a:normAutofit/>
          </a:bodyPr>
          <a:lstStyle/>
          <a:p>
            <a:r>
              <a:rPr lang="en-CA" sz="4400" b="1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5D54-B264-6410-50F8-EE0621EF8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25" y="1986116"/>
            <a:ext cx="10058400" cy="4585281"/>
          </a:xfrm>
        </p:spPr>
        <p:txBody>
          <a:bodyPr>
            <a:normAutofit/>
          </a:bodyPr>
          <a:lstStyle/>
          <a:p>
            <a:r>
              <a:rPr lang="en-US" sz="1800" dirty="0"/>
              <a:t>• </a:t>
            </a:r>
            <a:r>
              <a:rPr lang="en-US" sz="1800" b="1" dirty="0"/>
              <a:t>Relationship</a:t>
            </a:r>
            <a:r>
              <a:rPr lang="en-US" sz="1800" dirty="0"/>
              <a:t> - ER modeling construct depicting how entities are related</a:t>
            </a:r>
          </a:p>
          <a:p>
            <a:r>
              <a:rPr lang="en-US" sz="1800" dirty="0"/>
              <a:t>• Within an ER diagram, each </a:t>
            </a:r>
            <a:r>
              <a:rPr lang="en-US" sz="1800" b="1" dirty="0"/>
              <a:t>entity</a:t>
            </a:r>
            <a:r>
              <a:rPr lang="en-US" sz="1800" dirty="0"/>
              <a:t> must be related to at least one other.</a:t>
            </a:r>
          </a:p>
          <a:p>
            <a:r>
              <a:rPr lang="en-US" sz="1800" dirty="0"/>
              <a:t>• Cardinality constraints - depict how many </a:t>
            </a:r>
          </a:p>
          <a:p>
            <a:r>
              <a:rPr lang="en-US" sz="1800" dirty="0"/>
              <a:t>instances of one entity can be associated with instances of another entity</a:t>
            </a:r>
          </a:p>
          <a:p>
            <a:pPr lvl="1"/>
            <a:r>
              <a:rPr lang="en-US" sz="2400" dirty="0"/>
              <a:t>• </a:t>
            </a:r>
            <a:r>
              <a:rPr lang="en-US" sz="2400" b="1" dirty="0"/>
              <a:t>Max</a:t>
            </a:r>
            <a:r>
              <a:rPr lang="en-US" sz="2400" dirty="0"/>
              <a:t>imum cardinality</a:t>
            </a:r>
          </a:p>
          <a:p>
            <a:pPr lvl="2"/>
            <a:r>
              <a:rPr lang="en-US" sz="1800" dirty="0"/>
              <a:t>o </a:t>
            </a:r>
            <a:r>
              <a:rPr lang="en-US" sz="1800" b="1" dirty="0"/>
              <a:t>One</a:t>
            </a:r>
            <a:r>
              <a:rPr lang="en-US" sz="1800" dirty="0"/>
              <a:t> (represented by a straight bar: </a:t>
            </a:r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o </a:t>
            </a:r>
            <a:r>
              <a:rPr lang="en-US" sz="1800" b="1" dirty="0"/>
              <a:t>Many</a:t>
            </a:r>
            <a:r>
              <a:rPr lang="en-US" sz="1800" dirty="0"/>
              <a:t> (represented by a crow’s foot symbol:       )</a:t>
            </a:r>
          </a:p>
          <a:p>
            <a:pPr lvl="1"/>
            <a:r>
              <a:rPr lang="en-US" sz="2400" dirty="0"/>
              <a:t>• </a:t>
            </a:r>
            <a:r>
              <a:rPr lang="en-US" sz="2400" b="1" dirty="0"/>
              <a:t>Min</a:t>
            </a:r>
            <a:r>
              <a:rPr lang="en-US" sz="2400" dirty="0"/>
              <a:t>imum cardinality (participation)</a:t>
            </a:r>
          </a:p>
          <a:p>
            <a:pPr lvl="2"/>
            <a:r>
              <a:rPr lang="en-US" sz="1800" dirty="0"/>
              <a:t>o </a:t>
            </a:r>
            <a:r>
              <a:rPr lang="en-US" sz="1800" b="1" dirty="0"/>
              <a:t>Optional</a:t>
            </a:r>
            <a:r>
              <a:rPr lang="en-US" sz="1800" dirty="0"/>
              <a:t> (represented by a circular symbol: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) </a:t>
            </a:r>
          </a:p>
          <a:p>
            <a:pPr lvl="2"/>
            <a:r>
              <a:rPr lang="en-US" sz="1800" dirty="0"/>
              <a:t>o </a:t>
            </a:r>
            <a:r>
              <a:rPr lang="en-US" sz="1800" b="1" dirty="0"/>
              <a:t>Mandatory</a:t>
            </a:r>
            <a:r>
              <a:rPr lang="en-US" sz="1800" dirty="0"/>
              <a:t> (represented by a straight bar: </a:t>
            </a:r>
            <a:r>
              <a:rPr lang="en-US" sz="1800" b="1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)</a:t>
            </a:r>
            <a:endParaRPr lang="en-CA" sz="1800" dirty="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543BDE2-58B9-8B93-661A-903B3C22FC19}"/>
              </a:ext>
            </a:extLst>
          </p:cNvPr>
          <p:cNvSpPr/>
          <p:nvPr/>
        </p:nvSpPr>
        <p:spPr>
          <a:xfrm>
            <a:off x="177965" y="167148"/>
            <a:ext cx="4924978" cy="1620855"/>
          </a:xfrm>
          <a:prstGeom prst="diamond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F5439379-D1D3-F60C-DD8D-C7046C3E0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9" y="4278757"/>
            <a:ext cx="287547" cy="374838"/>
          </a:xfrm>
          <a:prstGeom prst="rect">
            <a:avLst/>
          </a:prstGeom>
        </p:spPr>
      </p:pic>
      <p:pic>
        <p:nvPicPr>
          <p:cNvPr id="8" name="Picture 7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241CA32F-B5EE-965C-758F-74CDA5CD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23" y="3628477"/>
            <a:ext cx="4468546" cy="26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0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55BC-5192-BA3B-90A6-FF94E490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workflow&#10;&#10;Description automatically generated">
            <a:extLst>
              <a:ext uri="{FF2B5EF4-FFF2-40B4-BE49-F238E27FC236}">
                <a16:creationId xmlns:a16="http://schemas.microsoft.com/office/drawing/2014/main" id="{E8FA28A6-61A5-46F5-C592-C70A56875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8649"/>
          </a:xfrm>
        </p:spPr>
      </p:pic>
    </p:spTree>
    <p:extLst>
      <p:ext uri="{BB962C8B-B14F-4D97-AF65-F5344CB8AC3E}">
        <p14:creationId xmlns:p14="http://schemas.microsoft.com/office/powerpoint/2010/main" val="1786587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A8C0-E4F6-9BB0-8F52-F1451DE0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company report&#10;&#10;Description automatically generated">
            <a:extLst>
              <a:ext uri="{FF2B5EF4-FFF2-40B4-BE49-F238E27FC236}">
                <a16:creationId xmlns:a16="http://schemas.microsoft.com/office/drawing/2014/main" id="{28D23BA4-555A-53D5-898B-1B729E78A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1855"/>
          </a:xfrm>
        </p:spPr>
      </p:pic>
    </p:spTree>
    <p:extLst>
      <p:ext uri="{BB962C8B-B14F-4D97-AF65-F5344CB8AC3E}">
        <p14:creationId xmlns:p14="http://schemas.microsoft.com/office/powerpoint/2010/main" val="354828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F25F-FDCE-C960-F095-FD257FE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010ED181-8723-E9B6-CBF0-6D8D0A14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26"/>
            <a:ext cx="12192000" cy="6888826"/>
          </a:xfrm>
        </p:spPr>
      </p:pic>
    </p:spTree>
    <p:extLst>
      <p:ext uri="{BB962C8B-B14F-4D97-AF65-F5344CB8AC3E}">
        <p14:creationId xmlns:p14="http://schemas.microsoft.com/office/powerpoint/2010/main" val="229393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554551CC-DA27-45A0-C35D-52A78DF5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17" y="286603"/>
            <a:ext cx="8106165" cy="5828400"/>
          </a:xfrm>
        </p:spPr>
      </p:pic>
    </p:spTree>
    <p:extLst>
      <p:ext uri="{BB962C8B-B14F-4D97-AF65-F5344CB8AC3E}">
        <p14:creationId xmlns:p14="http://schemas.microsoft.com/office/powerpoint/2010/main" val="364945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CAA7-9643-E949-FEA0-8CE6287F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student organization&#10;&#10;Description automatically generated">
            <a:extLst>
              <a:ext uri="{FF2B5EF4-FFF2-40B4-BE49-F238E27FC236}">
                <a16:creationId xmlns:a16="http://schemas.microsoft.com/office/drawing/2014/main" id="{1FAD363C-3AD4-956E-E45D-D597C1FB2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71" y="70293"/>
            <a:ext cx="8151458" cy="6361682"/>
          </a:xfrm>
        </p:spPr>
      </p:pic>
    </p:spTree>
    <p:extLst>
      <p:ext uri="{BB962C8B-B14F-4D97-AF65-F5344CB8AC3E}">
        <p14:creationId xmlns:p14="http://schemas.microsoft.com/office/powerpoint/2010/main" val="329006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A128-A176-7FE3-E48B-74B2AEE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95546FBC-1442-31EE-A6C5-368A4B284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4" y="286603"/>
            <a:ext cx="11486890" cy="5730739"/>
          </a:xfrm>
        </p:spPr>
      </p:pic>
    </p:spTree>
    <p:extLst>
      <p:ext uri="{BB962C8B-B14F-4D97-AF65-F5344CB8AC3E}">
        <p14:creationId xmlns:p14="http://schemas.microsoft.com/office/powerpoint/2010/main" val="302666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C48B-4EC8-8568-E291-F5EA18DF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screenshot of a table&#10;&#10;Description automatically generated">
            <a:extLst>
              <a:ext uri="{FF2B5EF4-FFF2-40B4-BE49-F238E27FC236}">
                <a16:creationId xmlns:a16="http://schemas.microsoft.com/office/drawing/2014/main" id="{D4F55279-4488-1BB8-FEAE-05F35CBD3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66" y="43287"/>
            <a:ext cx="7629395" cy="6814713"/>
          </a:xfrm>
        </p:spPr>
      </p:pic>
    </p:spTree>
    <p:extLst>
      <p:ext uri="{BB962C8B-B14F-4D97-AF65-F5344CB8AC3E}">
        <p14:creationId xmlns:p14="http://schemas.microsoft.com/office/powerpoint/2010/main" val="282606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7B5C-0C35-1537-21A6-35997B9A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diagram of a relationship&#10;&#10;Description automatically generated with medium confidence">
            <a:extLst>
              <a:ext uri="{FF2B5EF4-FFF2-40B4-BE49-F238E27FC236}">
                <a16:creationId xmlns:a16="http://schemas.microsoft.com/office/drawing/2014/main" id="{313112AF-2B12-B203-E87E-BB49B056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100868" y="115294"/>
            <a:ext cx="11990264" cy="6108525"/>
          </a:xfrm>
        </p:spPr>
      </p:pic>
    </p:spTree>
    <p:extLst>
      <p:ext uri="{BB962C8B-B14F-4D97-AF65-F5344CB8AC3E}">
        <p14:creationId xmlns:p14="http://schemas.microsoft.com/office/powerpoint/2010/main" val="79872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erson's face&#10;&#10;Description automatically generated">
            <a:extLst>
              <a:ext uri="{FF2B5EF4-FFF2-40B4-BE49-F238E27FC236}">
                <a16:creationId xmlns:a16="http://schemas.microsoft.com/office/drawing/2014/main" id="{2C674701-8706-8869-C073-A6A9FAB9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221" cy="6858000"/>
          </a:xfrm>
        </p:spPr>
      </p:pic>
    </p:spTree>
    <p:extLst>
      <p:ext uri="{BB962C8B-B14F-4D97-AF65-F5344CB8AC3E}">
        <p14:creationId xmlns:p14="http://schemas.microsoft.com/office/powerpoint/2010/main" val="413635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0757-9521-A539-0826-062F35C4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6" y="474406"/>
            <a:ext cx="10913807" cy="5909187"/>
          </a:xfr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ar-JO" sz="2900" b="1" dirty="0"/>
          </a:p>
          <a:p>
            <a:r>
              <a:rPr lang="en-US" sz="2900" b="1" dirty="0"/>
              <a:t>Eng Dana Mohammed Al-Mahrouk</a:t>
            </a:r>
          </a:p>
          <a:p>
            <a:pPr lvl="1"/>
            <a:r>
              <a:rPr lang="en-US" sz="2600" dirty="0"/>
              <a:t>Front-end Developer | Database administrator </a:t>
            </a:r>
          </a:p>
          <a:p>
            <a:pPr marL="201168" lvl="1" indent="0">
              <a:buNone/>
            </a:pPr>
            <a:endParaRPr lang="en-US" sz="2600" dirty="0"/>
          </a:p>
          <a:p>
            <a:pPr marL="201168" lvl="1" indent="0">
              <a:buNone/>
            </a:pPr>
            <a:r>
              <a:rPr lang="en-US" sz="2600" dirty="0"/>
              <a:t>Bachelor’s degree in Computer Engineering from BAU.</a:t>
            </a:r>
          </a:p>
          <a:p>
            <a:pPr lvl="1"/>
            <a:r>
              <a:rPr lang="en-US" sz="2600" dirty="0"/>
              <a:t>Two years of experience in databases.</a:t>
            </a:r>
          </a:p>
          <a:p>
            <a:pPr lvl="1"/>
            <a:r>
              <a:rPr lang="en-US" sz="2600" dirty="0"/>
              <a:t>Course in databases.</a:t>
            </a:r>
          </a:p>
          <a:p>
            <a:pPr lvl="1"/>
            <a:r>
              <a:rPr lang="en-US" sz="2600" dirty="0"/>
              <a:t>Front-end projects.</a:t>
            </a:r>
          </a:p>
          <a:p>
            <a:pPr marL="201168" lvl="1" indent="0">
              <a:buNone/>
            </a:pPr>
            <a:endParaRPr lang="en-US" sz="2600" dirty="0"/>
          </a:p>
          <a:p>
            <a:pPr marL="201168" lvl="1" indent="0">
              <a:buNone/>
            </a:pPr>
            <a:r>
              <a:rPr lang="en-US" sz="2600" dirty="0"/>
              <a:t>LinkedIn link:</a:t>
            </a:r>
          </a:p>
          <a:p>
            <a:endParaRPr lang="en-US" sz="1800" b="1" dirty="0">
              <a:hlinkClick r:id="rId2"/>
            </a:endParaRPr>
          </a:p>
          <a:p>
            <a:endParaRPr lang="en-US" sz="1800" b="1" dirty="0">
              <a:hlinkClick r:id="rId2"/>
            </a:endParaRPr>
          </a:p>
          <a:p>
            <a:endParaRPr lang="en-US" sz="1800" b="1" dirty="0">
              <a:hlinkClick r:id="rId2"/>
            </a:endParaRPr>
          </a:p>
          <a:p>
            <a:endParaRPr lang="en-US" sz="1800" b="1" dirty="0">
              <a:hlinkClick r:id="rId2"/>
            </a:endParaRPr>
          </a:p>
          <a:p>
            <a:endParaRPr lang="en-US" sz="1800" b="1" dirty="0">
              <a:hlinkClick r:id="rId2"/>
            </a:endParaRPr>
          </a:p>
          <a:p>
            <a:endParaRPr lang="en-US" sz="1800" b="1" dirty="0">
              <a:hlinkClick r:id="rId2"/>
            </a:endParaRPr>
          </a:p>
          <a:p>
            <a:r>
              <a:rPr lang="en-US" sz="2100" b="1" dirty="0">
                <a:hlinkClick r:id="rId2"/>
              </a:rPr>
              <a:t>almahrouk6103@gmail.com</a:t>
            </a:r>
            <a:endParaRPr lang="en-US" sz="2100" b="1" dirty="0"/>
          </a:p>
          <a:p>
            <a:endParaRPr lang="en-CA" sz="1800" dirty="0"/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0811D4EA-5AF6-2A43-82BF-ED7E4C5AF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92" y="2065768"/>
            <a:ext cx="2743199" cy="3657598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66725E0-6790-A7C8-E122-E21D3624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33" y="3224980"/>
            <a:ext cx="2330860" cy="23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A30F-3461-E56D-91B7-53977056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7BA6E1-B648-0448-C985-D9CB80397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72" y="1909491"/>
            <a:ext cx="9183382" cy="3896269"/>
          </a:xfrm>
        </p:spPr>
      </p:pic>
    </p:spTree>
    <p:extLst>
      <p:ext uri="{BB962C8B-B14F-4D97-AF65-F5344CB8AC3E}">
        <p14:creationId xmlns:p14="http://schemas.microsoft.com/office/powerpoint/2010/main" val="2083244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DB0B213-597C-B109-DA0D-144E2A4A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" y="128848"/>
            <a:ext cx="11922709" cy="6040839"/>
          </a:xfrm>
        </p:spPr>
      </p:pic>
    </p:spTree>
    <p:extLst>
      <p:ext uri="{BB962C8B-B14F-4D97-AF65-F5344CB8AC3E}">
        <p14:creationId xmlns:p14="http://schemas.microsoft.com/office/powerpoint/2010/main" val="136823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6E254B1-9195-B0EB-D0D0-51BFEC952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72" y="494875"/>
            <a:ext cx="8819127" cy="3320141"/>
          </a:xfrm>
          <a:ln>
            <a:solidFill>
              <a:srgbClr val="FF0000"/>
            </a:solidFill>
          </a:ln>
        </p:spPr>
      </p:pic>
      <p:pic>
        <p:nvPicPr>
          <p:cNvPr id="7" name="Picture 6" descr="A close-up of text&#10;&#10;Description automatically generated">
            <a:extLst>
              <a:ext uri="{FF2B5EF4-FFF2-40B4-BE49-F238E27FC236}">
                <a16:creationId xmlns:a16="http://schemas.microsoft.com/office/drawing/2014/main" id="{93FA9672-6E1C-1CA8-06A9-2E5B1729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1" y="4533801"/>
            <a:ext cx="4991797" cy="140989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21927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116C-7FC6-9109-6477-24D03080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into - values</a:t>
            </a:r>
            <a:endParaRPr lang="en-CA" dirty="0"/>
          </a:p>
        </p:txBody>
      </p:sp>
      <p:pic>
        <p:nvPicPr>
          <p:cNvPr id="10" name="Content Placeholder 4" descr="A purple rectangular object with black text&#10;&#10;Description automatically generated">
            <a:extLst>
              <a:ext uri="{FF2B5EF4-FFF2-40B4-BE49-F238E27FC236}">
                <a16:creationId xmlns:a16="http://schemas.microsoft.com/office/drawing/2014/main" id="{0E6AABE1-C9AE-5330-FC5F-DDD974CB2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45" y="2257952"/>
            <a:ext cx="9011908" cy="1667108"/>
          </a:xfrm>
          <a:prstGeom prst="rect">
            <a:avLst/>
          </a:prstGeom>
        </p:spPr>
      </p:pic>
      <p:pic>
        <p:nvPicPr>
          <p:cNvPr id="11" name="Picture 10" descr="A blue sign with black text&#10;&#10;Description automatically generated">
            <a:extLst>
              <a:ext uri="{FF2B5EF4-FFF2-40B4-BE49-F238E27FC236}">
                <a16:creationId xmlns:a16="http://schemas.microsoft.com/office/drawing/2014/main" id="{B30BA954-BE8E-8B77-16C5-C7962978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9" y="4305716"/>
            <a:ext cx="869753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1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D0E650-2958-1D90-4A06-87E172DC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2" y="758732"/>
            <a:ext cx="11621575" cy="4628813"/>
          </a:xfrm>
        </p:spPr>
      </p:pic>
    </p:spTree>
    <p:extLst>
      <p:ext uri="{BB962C8B-B14F-4D97-AF65-F5344CB8AC3E}">
        <p14:creationId xmlns:p14="http://schemas.microsoft.com/office/powerpoint/2010/main" val="422897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C0C1-C2D5-60C9-17AD-1859486D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- From</a:t>
            </a:r>
            <a:endParaRPr lang="en-CA" dirty="0"/>
          </a:p>
        </p:txBody>
      </p:sp>
      <p:pic>
        <p:nvPicPr>
          <p:cNvPr id="5" name="Content Placeholder 4" descr="A close-up of text&#10;&#10;Description automatically generated">
            <a:extLst>
              <a:ext uri="{FF2B5EF4-FFF2-40B4-BE49-F238E27FC236}">
                <a16:creationId xmlns:a16="http://schemas.microsoft.com/office/drawing/2014/main" id="{C5F8E3BB-C8CC-FB91-9FF6-7CD2BEEE6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23218" b="20305"/>
          <a:stretch/>
        </p:blipFill>
        <p:spPr>
          <a:xfrm>
            <a:off x="265471" y="2045724"/>
            <a:ext cx="3479948" cy="835128"/>
          </a:xfrm>
          <a:ln>
            <a:solidFill>
              <a:srgbClr val="FF0000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3452BBB-7856-6757-4C7E-FCACB8166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41" y="1870836"/>
            <a:ext cx="7725853" cy="43824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black text with a star&#10;&#10;Description automatically generated">
            <a:extLst>
              <a:ext uri="{FF2B5EF4-FFF2-40B4-BE49-F238E27FC236}">
                <a16:creationId xmlns:a16="http://schemas.microsoft.com/office/drawing/2014/main" id="{2D19F08F-CB4D-642A-228C-F985DDC12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 r="10118" b="28143"/>
          <a:stretch/>
        </p:blipFill>
        <p:spPr>
          <a:xfrm>
            <a:off x="149177" y="3303638"/>
            <a:ext cx="3596242" cy="7207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9902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20C330-E9BF-1CC6-4B8A-B072EB5C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79" y="1846263"/>
            <a:ext cx="5447967" cy="4022725"/>
          </a:xfrm>
        </p:spPr>
      </p:pic>
    </p:spTree>
    <p:extLst>
      <p:ext uri="{BB962C8B-B14F-4D97-AF65-F5344CB8AC3E}">
        <p14:creationId xmlns:p14="http://schemas.microsoft.com/office/powerpoint/2010/main" val="350227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1CFD499-9E29-3061-51A6-5B6EA89E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4"/>
          <a:stretch/>
        </p:blipFill>
        <p:spPr>
          <a:xfrm>
            <a:off x="1794387" y="127820"/>
            <a:ext cx="8283678" cy="6145161"/>
          </a:xfrm>
        </p:spPr>
      </p:pic>
    </p:spTree>
    <p:extLst>
      <p:ext uri="{BB962C8B-B14F-4D97-AF65-F5344CB8AC3E}">
        <p14:creationId xmlns:p14="http://schemas.microsoft.com/office/powerpoint/2010/main" val="244572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3561FD5-9664-B57B-854D-4A982E326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4" y="1990465"/>
            <a:ext cx="9116697" cy="3734321"/>
          </a:xfrm>
        </p:spPr>
      </p:pic>
    </p:spTree>
    <p:extLst>
      <p:ext uri="{BB962C8B-B14F-4D97-AF65-F5344CB8AC3E}">
        <p14:creationId xmlns:p14="http://schemas.microsoft.com/office/powerpoint/2010/main" val="270039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B175-345D-AC52-C0B3-811CBC98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</a:t>
            </a:r>
            <a:endParaRPr lang="en-CA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68181F6-D1FA-2756-1D79-F0941DC8C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43" y="1905254"/>
            <a:ext cx="3527758" cy="4022725"/>
          </a:xfrm>
          <a:ln>
            <a:solidFill>
              <a:schemeClr val="accent1"/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B1BCAB3-CC5C-8C84-0079-349335A5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71" y="2236926"/>
            <a:ext cx="4915586" cy="31627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828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D4E6-E1D1-34D9-BCA3-C16C6045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is SQL?</a:t>
            </a:r>
            <a:endParaRPr lang="en-CA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9D1F-5465-308F-C891-0F47A751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b="1" dirty="0"/>
              <a:t>Structured query language (SQL) is a programming language for storing and processing information in a relational database.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 relational database stores information in</a:t>
            </a:r>
            <a:r>
              <a:rPr lang="en-US" sz="2400" b="1" dirty="0">
                <a:solidFill>
                  <a:srgbClr val="FF0000"/>
                </a:solidFill>
              </a:rPr>
              <a:t> table </a:t>
            </a:r>
            <a:r>
              <a:rPr lang="en-US" b="1" dirty="0"/>
              <a:t>form, with rows and columns representing different data </a:t>
            </a:r>
            <a:r>
              <a:rPr lang="en-US" b="1" dirty="0">
                <a:solidFill>
                  <a:srgbClr val="FF0000"/>
                </a:solidFill>
              </a:rPr>
              <a:t>attributes</a:t>
            </a:r>
            <a:r>
              <a:rPr lang="en-US" b="1" dirty="0"/>
              <a:t> and the various </a:t>
            </a:r>
            <a:r>
              <a:rPr lang="en-US" b="1" dirty="0">
                <a:solidFill>
                  <a:srgbClr val="FF0000"/>
                </a:solidFill>
              </a:rPr>
              <a:t>relationships</a:t>
            </a:r>
            <a:r>
              <a:rPr lang="en-US" b="1" dirty="0"/>
              <a:t> between the data values.</a:t>
            </a:r>
            <a:endParaRPr lang="en-CA" b="1" dirty="0"/>
          </a:p>
        </p:txBody>
      </p:sp>
      <p:pic>
        <p:nvPicPr>
          <p:cNvPr id="5" name="Picture 4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19D88E95-521F-1BCC-1A16-13DCE3318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3" r="26409" b="2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3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0F5E-8F14-F6D5-24C9-A19E9B35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817FCCE-00A7-CDDA-41DE-CB276293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86" y="1846263"/>
            <a:ext cx="7805154" cy="4022725"/>
          </a:xfrm>
        </p:spPr>
      </p:pic>
    </p:spTree>
    <p:extLst>
      <p:ext uri="{BB962C8B-B14F-4D97-AF65-F5344CB8AC3E}">
        <p14:creationId xmlns:p14="http://schemas.microsoft.com/office/powerpoint/2010/main" val="4085295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5AEC-A666-B00E-F51C-D22E07FD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</a:t>
            </a:r>
            <a:endParaRPr lang="en-CA" dirty="0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598A4EF-A61A-F475-27F7-259AE78C8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28629"/>
            <a:ext cx="5949126" cy="3984153"/>
          </a:xfrm>
        </p:spPr>
      </p:pic>
    </p:spTree>
    <p:extLst>
      <p:ext uri="{BB962C8B-B14F-4D97-AF65-F5344CB8AC3E}">
        <p14:creationId xmlns:p14="http://schemas.microsoft.com/office/powerpoint/2010/main" val="168764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902A-4EDC-23D6-29BF-628A580A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D5DEE2-4CDF-A87E-F1F2-2CF677399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57" y="2619202"/>
            <a:ext cx="8145012" cy="2476846"/>
          </a:xfrm>
        </p:spPr>
      </p:pic>
    </p:spTree>
    <p:extLst>
      <p:ext uri="{BB962C8B-B14F-4D97-AF65-F5344CB8AC3E}">
        <p14:creationId xmlns:p14="http://schemas.microsoft.com/office/powerpoint/2010/main" val="413798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336-3557-52B0-1498-3F2F52B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Ex2: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6623D5-34E2-264B-D8E9-2B24A9771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15" y="1899965"/>
            <a:ext cx="8030696" cy="3915321"/>
          </a:xfrm>
        </p:spPr>
      </p:pic>
    </p:spTree>
    <p:extLst>
      <p:ext uri="{BB962C8B-B14F-4D97-AF65-F5344CB8AC3E}">
        <p14:creationId xmlns:p14="http://schemas.microsoft.com/office/powerpoint/2010/main" val="38698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20C8-A718-04FD-4B99-20EBFE9B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Ex3: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F61639-1A19-4C34-A32D-2753E3ED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54" y="1846263"/>
            <a:ext cx="7634618" cy="4022725"/>
          </a:xfrm>
        </p:spPr>
      </p:pic>
    </p:spTree>
    <p:extLst>
      <p:ext uri="{BB962C8B-B14F-4D97-AF65-F5344CB8AC3E}">
        <p14:creationId xmlns:p14="http://schemas.microsoft.com/office/powerpoint/2010/main" val="1557163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2B1D-6F0D-3F91-BDC3-E297E1F1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By:  </a:t>
            </a:r>
            <a:r>
              <a:rPr lang="en-US" sz="3200" dirty="0"/>
              <a:t>(low to high)</a:t>
            </a:r>
            <a:endParaRPr lang="en-CA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48F0DD-6E03-F460-FE56-D644FDE2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5" y="1866622"/>
            <a:ext cx="7306695" cy="3982006"/>
          </a:xfrm>
        </p:spPr>
      </p:pic>
    </p:spTree>
    <p:extLst>
      <p:ext uri="{BB962C8B-B14F-4D97-AF65-F5344CB8AC3E}">
        <p14:creationId xmlns:p14="http://schemas.microsoft.com/office/powerpoint/2010/main" val="2267310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8932-3DC3-F871-375C-46C310A1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By:  </a:t>
            </a:r>
            <a:r>
              <a:rPr lang="en-US" dirty="0">
                <a:solidFill>
                  <a:srgbClr val="C00000"/>
                </a:solidFill>
              </a:rPr>
              <a:t>Desc</a:t>
            </a:r>
            <a:r>
              <a:rPr lang="en-US" dirty="0"/>
              <a:t> </a:t>
            </a:r>
            <a:r>
              <a:rPr lang="en-US" sz="3200" dirty="0"/>
              <a:t>(high to low)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0F8750-4849-ED00-522F-8203529B2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47" y="1928544"/>
            <a:ext cx="7392432" cy="3858163"/>
          </a:xfrm>
        </p:spPr>
      </p:pic>
    </p:spTree>
    <p:extLst>
      <p:ext uri="{BB962C8B-B14F-4D97-AF65-F5344CB8AC3E}">
        <p14:creationId xmlns:p14="http://schemas.microsoft.com/office/powerpoint/2010/main" val="71958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247-00FD-ED29-9EAC-FE8ECA3D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By: multi-column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A8E3A5-5A22-6B9D-0E76-187A9DCE0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66" y="1846263"/>
            <a:ext cx="6643193" cy="4022725"/>
          </a:xfrm>
        </p:spPr>
      </p:pic>
    </p:spTree>
    <p:extLst>
      <p:ext uri="{BB962C8B-B14F-4D97-AF65-F5344CB8AC3E}">
        <p14:creationId xmlns:p14="http://schemas.microsoft.com/office/powerpoint/2010/main" val="392210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C186D4B4-7A0A-DA4A-D2F1-66CA2BE3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" y="155862"/>
            <a:ext cx="11484077" cy="6136783"/>
          </a:xfrm>
        </p:spPr>
      </p:pic>
    </p:spTree>
    <p:extLst>
      <p:ext uri="{BB962C8B-B14F-4D97-AF65-F5344CB8AC3E}">
        <p14:creationId xmlns:p14="http://schemas.microsoft.com/office/powerpoint/2010/main" val="76992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09E9B0AD-9931-2EAB-9F72-FD17C89A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DE8EB-DC0E-EE97-614F-F1F0DD22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68177E-1445-4DCF-955D-1CAE9B76F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5D52B88-A4AE-4B06-AEFC-8E492B903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D6FA94-0FE6-4CC5-BC1A-1F4780CD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9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05E9-130B-DDB7-1584-EFCD2471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590" y="204533"/>
            <a:ext cx="10058400" cy="1450757"/>
          </a:xfrm>
        </p:spPr>
        <p:txBody>
          <a:bodyPr/>
          <a:lstStyle/>
          <a:p>
            <a:r>
              <a:rPr lang="en-US" dirty="0"/>
              <a:t>What is programming language 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4A1C-91D7-97E7-F100-A317536B1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99" y="1904728"/>
            <a:ext cx="6208088" cy="402336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2400" dirty="0"/>
              <a:t>A programming language is a formal set of </a:t>
            </a:r>
            <a:r>
              <a:rPr lang="en-US" sz="2400" b="1" dirty="0"/>
              <a:t>instructions</a:t>
            </a:r>
            <a:r>
              <a:rPr lang="en-US" sz="2400" dirty="0"/>
              <a:t> that are used to communicate with computers. </a:t>
            </a:r>
          </a:p>
          <a:p>
            <a:r>
              <a:rPr lang="en-US" sz="2400" dirty="0"/>
              <a:t>write code that can be understood by computers and executed to perform various tasks or solve specific problems.</a:t>
            </a:r>
          </a:p>
          <a:p>
            <a:endParaRPr lang="en-US" sz="2400" dirty="0"/>
          </a:p>
          <a:p>
            <a:r>
              <a:rPr lang="en-US" dirty="0"/>
              <a:t>Programming languages vary in complexity, purpose, and application. They can be used for a wide range of tasks, including web development, software development, data analysis, artificial intelligence, and more.</a:t>
            </a:r>
            <a:endParaRPr lang="en-C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77C7C8-D791-C03F-AF01-D88BE2DB2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64" y="2049589"/>
            <a:ext cx="4234017" cy="36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different languages&#10;&#10;Description automatically generated">
            <a:extLst>
              <a:ext uri="{FF2B5EF4-FFF2-40B4-BE49-F238E27FC236}">
                <a16:creationId xmlns:a16="http://schemas.microsoft.com/office/drawing/2014/main" id="{23E5CA61-809D-9FFB-9596-7EFDF75EA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88" y="380420"/>
            <a:ext cx="7596660" cy="588741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72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B1C3C899-720B-43F5-DAFC-C8C12D13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0" y="97544"/>
            <a:ext cx="9706739" cy="6199421"/>
          </a:xfrm>
        </p:spPr>
      </p:pic>
    </p:spTree>
    <p:extLst>
      <p:ext uri="{BB962C8B-B14F-4D97-AF65-F5344CB8AC3E}">
        <p14:creationId xmlns:p14="http://schemas.microsoft.com/office/powerpoint/2010/main" val="228085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DDA8-6827-EC8A-F7E8-FF82187A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What is a Database?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42B2D67-B64A-1992-E027-36A2A75CE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341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9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ata storage&#10;&#10;Description automatically generated">
            <a:extLst>
              <a:ext uri="{FF2B5EF4-FFF2-40B4-BE49-F238E27FC236}">
                <a16:creationId xmlns:a16="http://schemas.microsoft.com/office/drawing/2014/main" id="{531B8368-4DA3-B816-23C1-C545ED1EC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78263"/>
            <a:ext cx="7777162" cy="6055389"/>
          </a:xfrm>
        </p:spPr>
      </p:pic>
    </p:spTree>
    <p:extLst>
      <p:ext uri="{BB962C8B-B14F-4D97-AF65-F5344CB8AC3E}">
        <p14:creationId xmlns:p14="http://schemas.microsoft.com/office/powerpoint/2010/main" val="660402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760</TotalTime>
  <Words>713</Words>
  <Application>Microsoft Office PowerPoint</Application>
  <PresentationFormat>Widescreen</PresentationFormat>
  <Paragraphs>105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Calibri</vt:lpstr>
      <vt:lpstr>Calibri Light</vt:lpstr>
      <vt:lpstr>Retrospect</vt:lpstr>
      <vt:lpstr>SQL Workshop</vt:lpstr>
      <vt:lpstr>outline</vt:lpstr>
      <vt:lpstr>PowerPoint Presentation</vt:lpstr>
      <vt:lpstr>What is SQL?</vt:lpstr>
      <vt:lpstr>What is programming language ?</vt:lpstr>
      <vt:lpstr>PowerPoint Presentation</vt:lpstr>
      <vt:lpstr>PowerPoint Presentation</vt:lpstr>
      <vt:lpstr>What is a Database?</vt:lpstr>
      <vt:lpstr>PowerPoint Presentation</vt:lpstr>
      <vt:lpstr>Relational vs Non-relational </vt:lpstr>
      <vt:lpstr>PowerPoint Presentation</vt:lpstr>
      <vt:lpstr>SQL</vt:lpstr>
      <vt:lpstr>PowerPoint Presentation</vt:lpstr>
      <vt:lpstr>Table Meta Data</vt:lpstr>
      <vt:lpstr>Schema</vt:lpstr>
      <vt:lpstr>PowerPoint Presentation</vt:lpstr>
      <vt:lpstr>PowerPoint Presentation</vt:lpstr>
      <vt:lpstr>Entities</vt:lpstr>
      <vt:lpstr>ATTRIBUTES</vt:lpstr>
      <vt:lpstr>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into - values</vt:lpstr>
      <vt:lpstr>PowerPoint Presentation</vt:lpstr>
      <vt:lpstr>Select - From</vt:lpstr>
      <vt:lpstr>PowerPoint Presentation</vt:lpstr>
      <vt:lpstr>PowerPoint Presentation</vt:lpstr>
      <vt:lpstr>PowerPoint Presentation</vt:lpstr>
      <vt:lpstr>DISTINCT</vt:lpstr>
      <vt:lpstr>PowerPoint Presentation</vt:lpstr>
      <vt:lpstr>Where </vt:lpstr>
      <vt:lpstr>Ex1:</vt:lpstr>
      <vt:lpstr>Ex2:</vt:lpstr>
      <vt:lpstr>Ex3:</vt:lpstr>
      <vt:lpstr>Order By:  (low to high)</vt:lpstr>
      <vt:lpstr>Order By:  Desc (high to low)</vt:lpstr>
      <vt:lpstr>Order By: multi-column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al mahrouk</dc:creator>
  <cp:lastModifiedBy>dana al mahrouk</cp:lastModifiedBy>
  <cp:revision>11</cp:revision>
  <dcterms:created xsi:type="dcterms:W3CDTF">2024-02-06T13:36:16Z</dcterms:created>
  <dcterms:modified xsi:type="dcterms:W3CDTF">2024-02-08T17:37:19Z</dcterms:modified>
</cp:coreProperties>
</file>